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7" r:id="rId9"/>
    <p:sldId id="280" r:id="rId10"/>
    <p:sldId id="262" r:id="rId11"/>
    <p:sldId id="281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82" r:id="rId21"/>
    <p:sldId id="283" r:id="rId22"/>
    <p:sldId id="268" r:id="rId23"/>
    <p:sldId id="269" r:id="rId24"/>
    <p:sldId id="293" r:id="rId25"/>
    <p:sldId id="294" r:id="rId26"/>
    <p:sldId id="295" r:id="rId27"/>
    <p:sldId id="263" r:id="rId28"/>
    <p:sldId id="296" r:id="rId29"/>
    <p:sldId id="271" r:id="rId30"/>
    <p:sldId id="298" r:id="rId31"/>
    <p:sldId id="297" r:id="rId32"/>
    <p:sldId id="265" r:id="rId33"/>
    <p:sldId id="301" r:id="rId34"/>
    <p:sldId id="302" r:id="rId35"/>
    <p:sldId id="303" r:id="rId36"/>
    <p:sldId id="306" r:id="rId37"/>
    <p:sldId id="304" r:id="rId38"/>
    <p:sldId id="305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8272-2ABD-4347-A191-F1E041A9E06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5DF2C-F9AC-4017-A852-363FEFFA5D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500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5DF2C-F9AC-4017-A852-363FEFFA5D9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191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43AA22-9910-B163-6AA1-23E115B66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CCDA14-6FB1-0043-FB57-F7B083DA7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03AFAC-7365-881D-4F62-F36972BA9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5EC310-1702-0A05-D15B-AB9C9045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066BD8-8D39-9CB2-31D5-29A9EA15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3558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3DFC7B-256E-A633-57D8-C77323E0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3D0BE5-9266-36C1-B116-2D281F1CC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269420-140B-22D4-F1DE-1E118267B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473C60-246B-A8BB-0116-CBFB248D0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038027-D41E-63DD-46F7-AB91DF7F1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569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AD45144-E8D7-8063-AECB-527E23EE0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1CE0F9-1FB2-FEE8-CA45-CB5BA2382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DE300C-74A5-028C-D76F-E944A93F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F265EC-A36A-4587-A097-93A0ACF9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A42497-D6B5-2DAE-05A4-828B242AB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6080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FA8119-53F2-4E8A-9509-EA391EA22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40A429-CA85-F4A0-9C8A-EE637EB98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F0E15F-09BE-94DE-4E11-843FE14F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4017C8-315D-60CD-3EB6-D83E111A3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D75D75-DD5E-92C1-E11E-7D19D388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026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1C09C7-E03A-4BA6-B1AC-D9C230F1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F7EFA8-8508-CE73-015E-BEE634A22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A14A38-C0E1-93C4-C8FA-A43BCF9F5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CB6222-2588-D4DA-97BE-1B4236D5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7E5644-41CC-0134-599D-FC6AAA60D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291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0CF943-738E-4799-930C-D12528698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7F0DE-8CC7-0F29-199F-C970EAC53E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9AFA7B2-599F-F62C-AC91-8E3D7D4B2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BADDD4-4D03-EE76-DBBD-97AACF1E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38D2B22-0551-1D61-7DC2-BB356ADDE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11A552-50F7-AA79-4003-D7C81185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0019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B054CD-3015-3581-6BEA-1045E5A1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F321A6-3CAC-635E-4ED1-D787999F7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ED6A207-A432-B5FA-6325-62ED7B553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6A47D12-4446-FF9A-9E1F-11068C0CBD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1FC01B-7A39-EA5B-AEA9-D2723E863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8DC4D9D-25A7-2F42-DCC5-A882974F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990B9CA-A64B-31B8-E2D0-C7308B54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6E281C-3EE3-CC35-DB86-C8F630A6E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924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82B53-E6A2-1555-D456-05E3E164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2EB917F-642F-3498-DF2F-FE643FE6D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6ACCA5-1E3B-B35C-E889-3CF1DC262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0E6873A-FF1F-8029-792A-1E240699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12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4813827-602D-ACC3-149D-7F5B99D38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0B83439-368B-9A05-CD28-E8EC16D0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DFBB14-536D-E6F2-40E9-4970745E2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667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05B7F-9E01-81D7-FD9D-C5AFFE7A9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E2BA4B-B6F1-AB5E-CC65-6F2E9E15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2AED01-8C2C-EC58-AFA2-BA1B5A158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7193DCE-CBAA-1BFA-2CB8-E272F811C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2189028-C660-CFEF-41D5-63715A40C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3BAA63-1F48-2C24-7A2C-2CCC4C97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566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44D2C6-FD73-6086-5785-43001624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DAC0747-F44D-B868-B918-C3CA96893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9E0DE8-05E1-8523-0CD5-D401D82AF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5DD88F-CDAE-4BAF-83CB-370288F29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944B6A-14EE-ABD1-AB47-62E3DEA9D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6B7912-8529-5EBB-9D56-B1B4F77E0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8194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0E9B6FD-D058-DD9B-F93D-1200A3E9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99057C-B7B6-D44D-0CFC-B5D6E2EEF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C03FE8-7692-03CE-DEF6-8CFE30D99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EE5985-C054-40DF-A8E6-9C7677350B06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EBFB81-47C8-53CD-822F-07D20A1DC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EC16BEE-20AE-0E1C-7CB0-C6FFFC287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AC78-4DAB-459B-8C26-9812ABED16E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83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k.investing.com/rates-bonds/u.s.-2-year-bond-yield-historical-data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0F9AE-07F9-2174-4E7B-DEAF4996E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572A74-583F-B350-BB02-8B375420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B76F17-BCFE-3D28-BB4C-38C659B8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3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6C3303-D41F-6519-ACC9-4245D43E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BD03A6-AF72-BC0C-CD4E-6191A2310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BC98C3B-F696-8375-48FC-0B4BD835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5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3994250" y="443131"/>
            <a:ext cx="4203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黃金兩年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PACF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4A1966-B6B9-8C01-1929-D8B081A2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" y="1303697"/>
            <a:ext cx="5323106" cy="4873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9E2967C-C1AD-5BA7-792F-778F40A8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7" y="1320052"/>
            <a:ext cx="5323107" cy="485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2DC143-F1A6-7D51-C5FB-E650E09D90DC}"/>
              </a:ext>
            </a:extLst>
          </p:cNvPr>
          <p:cNvSpPr/>
          <p:nvPr/>
        </p:nvSpPr>
        <p:spPr>
          <a:xfrm>
            <a:off x="1388962" y="4919241"/>
            <a:ext cx="381965" cy="269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48DB6C-1711-E41C-6995-ACBF9872C750}"/>
              </a:ext>
            </a:extLst>
          </p:cNvPr>
          <p:cNvSpPr/>
          <p:nvPr/>
        </p:nvSpPr>
        <p:spPr>
          <a:xfrm>
            <a:off x="7305245" y="4942391"/>
            <a:ext cx="381965" cy="269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A45F7-B5DA-BB98-73E6-3BEA6C2409EF}"/>
              </a:ext>
            </a:extLst>
          </p:cNvPr>
          <p:cNvSpPr txBox="1"/>
          <p:nvPr/>
        </p:nvSpPr>
        <p:spPr>
          <a:xfrm rot="16200000">
            <a:off x="6460592" y="36386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807EC60-6DE3-1E86-C24E-1283542B8FD7}"/>
              </a:ext>
            </a:extLst>
          </p:cNvPr>
          <p:cNvSpPr txBox="1"/>
          <p:nvPr/>
        </p:nvSpPr>
        <p:spPr>
          <a:xfrm>
            <a:off x="11501120" y="6180892"/>
            <a:ext cx="690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627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4633644" y="386102"/>
            <a:ext cx="292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黃金兩年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EACF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A45F7-B5DA-BB98-73E6-3BEA6C2409EF}"/>
              </a:ext>
            </a:extLst>
          </p:cNvPr>
          <p:cNvSpPr txBox="1"/>
          <p:nvPr/>
        </p:nvSpPr>
        <p:spPr>
          <a:xfrm rot="16200000">
            <a:off x="6460592" y="36386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C10226-A8CA-C481-116C-244CDF506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207792"/>
            <a:ext cx="8031480" cy="5285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48DB6C-1711-E41C-6995-ACBF9872C750}"/>
              </a:ext>
            </a:extLst>
          </p:cNvPr>
          <p:cNvSpPr/>
          <p:nvPr/>
        </p:nvSpPr>
        <p:spPr>
          <a:xfrm>
            <a:off x="4227755" y="3583465"/>
            <a:ext cx="457133" cy="364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286E7DA-3844-5DEA-8633-2847441FAE5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684888" y="3765472"/>
            <a:ext cx="5200735" cy="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751A79E-0059-9539-610D-6159A49E62D4}"/>
              </a:ext>
            </a:extLst>
          </p:cNvPr>
          <p:cNvCxnSpPr>
            <a:cxnSpLocks/>
          </p:cNvCxnSpPr>
          <p:nvPr/>
        </p:nvCxnSpPr>
        <p:spPr>
          <a:xfrm>
            <a:off x="4633644" y="3949225"/>
            <a:ext cx="2361516" cy="23626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52856E-587B-202B-5115-A355E1460FC3}"/>
              </a:ext>
            </a:extLst>
          </p:cNvPr>
          <p:cNvSpPr txBox="1"/>
          <p:nvPr/>
        </p:nvSpPr>
        <p:spPr>
          <a:xfrm flipH="1">
            <a:off x="8625154" y="766021"/>
            <a:ext cx="200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ARMA(2,3)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A2FF86-CA04-A18D-DC64-BF7F3D10FC39}"/>
              </a:ext>
            </a:extLst>
          </p:cNvPr>
          <p:cNvSpPr/>
          <p:nvPr/>
        </p:nvSpPr>
        <p:spPr>
          <a:xfrm>
            <a:off x="3726715" y="3581718"/>
            <a:ext cx="5172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92A5E22-6165-F7F7-140F-962A7A6B9737}"/>
              </a:ext>
            </a:extLst>
          </p:cNvPr>
          <p:cNvSpPr txBox="1"/>
          <p:nvPr/>
        </p:nvSpPr>
        <p:spPr>
          <a:xfrm flipH="1">
            <a:off x="3726715" y="1747065"/>
            <a:ext cx="314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ARMA(2,2)</a:t>
            </a:r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變異數會出問題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2768DA-3B9E-C3A6-2AB4-FBF5D9025E92}"/>
              </a:ext>
            </a:extLst>
          </p:cNvPr>
          <p:cNvSpPr txBox="1"/>
          <p:nvPr/>
        </p:nvSpPr>
        <p:spPr>
          <a:xfrm>
            <a:off x="11470640" y="6180892"/>
            <a:ext cx="7213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48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D7EA234-9CBA-00EE-0BE2-5045A3822902}"/>
              </a:ext>
            </a:extLst>
          </p:cNvPr>
          <p:cNvSpPr txBox="1"/>
          <p:nvPr/>
        </p:nvSpPr>
        <p:spPr>
          <a:xfrm>
            <a:off x="4633641" y="411937"/>
            <a:ext cx="292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ARMA(2,3)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4A0E54-68EB-B661-1726-B09039A7E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4" y="1386384"/>
            <a:ext cx="7172325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4C1792-B3B0-BEDD-725C-8022C6CC509B}"/>
              </a:ext>
            </a:extLst>
          </p:cNvPr>
          <p:cNvSpPr txBox="1"/>
          <p:nvPr/>
        </p:nvSpPr>
        <p:spPr>
          <a:xfrm flipH="1">
            <a:off x="2517615" y="3518432"/>
            <a:ext cx="7195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Fixed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參數，變異數出問題且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AIC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還上升，用原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8EA4B7-7D4A-766E-4BEF-E84B13C9CFF8}"/>
              </a:ext>
            </a:extLst>
          </p:cNvPr>
          <p:cNvSpPr/>
          <p:nvPr/>
        </p:nvSpPr>
        <p:spPr>
          <a:xfrm>
            <a:off x="8218026" y="2832398"/>
            <a:ext cx="1464134" cy="26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EFFF009-6F11-5AF8-93A1-FAF9BAF44F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76" y="1343520"/>
            <a:ext cx="7276524" cy="1811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E6DB28-532C-0169-AD90-49671072314B}"/>
              </a:ext>
            </a:extLst>
          </p:cNvPr>
          <p:cNvSpPr/>
          <p:nvPr/>
        </p:nvSpPr>
        <p:spPr>
          <a:xfrm>
            <a:off x="8227565" y="2886975"/>
            <a:ext cx="1464134" cy="26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3EBB25A-F29C-A094-4959-2BD115FA6B4C}"/>
              </a:ext>
            </a:extLst>
          </p:cNvPr>
          <p:cNvSpPr txBox="1"/>
          <p:nvPr/>
        </p:nvSpPr>
        <p:spPr>
          <a:xfrm>
            <a:off x="11470640" y="6180892"/>
            <a:ext cx="72136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CCEA8DB-2797-D33D-F51D-DF321A534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4" y="4133856"/>
            <a:ext cx="7277100" cy="2095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E383E7E2-EBED-20C5-9AA7-C60EF16E6715}"/>
              </a:ext>
            </a:extLst>
          </p:cNvPr>
          <p:cNvSpPr/>
          <p:nvPr/>
        </p:nvSpPr>
        <p:spPr>
          <a:xfrm>
            <a:off x="8205723" y="5974090"/>
            <a:ext cx="1464134" cy="2684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52392F4-6C58-265D-3591-5568556780D8}"/>
              </a:ext>
            </a:extLst>
          </p:cNvPr>
          <p:cNvSpPr txBox="1"/>
          <p:nvPr/>
        </p:nvSpPr>
        <p:spPr>
          <a:xfrm flipH="1">
            <a:off x="7755965" y="1006658"/>
            <a:ext cx="2262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ARMA(3,2) AIC </a:t>
            </a:r>
            <a:r>
              <a:rPr lang="zh-TW" altLang="en-US" sz="14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較高</a:t>
            </a:r>
          </a:p>
        </p:txBody>
      </p:sp>
    </p:spTree>
    <p:extLst>
      <p:ext uri="{BB962C8B-B14F-4D97-AF65-F5344CB8AC3E}">
        <p14:creationId xmlns:p14="http://schemas.microsoft.com/office/powerpoint/2010/main" val="2732758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3994250" y="243972"/>
            <a:ext cx="4203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7EA234-9CBA-00EE-0BE2-5045A3822902}"/>
              </a:ext>
            </a:extLst>
          </p:cNvPr>
          <p:cNvSpPr txBox="1"/>
          <p:nvPr/>
        </p:nvSpPr>
        <p:spPr>
          <a:xfrm>
            <a:off x="155396" y="1329848"/>
            <a:ext cx="3564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 equation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5AFBDD-5EEF-5117-1F48-83242332A37E}"/>
              </a:ext>
            </a:extLst>
          </p:cNvPr>
          <p:cNvSpPr txBox="1"/>
          <p:nvPr/>
        </p:nvSpPr>
        <p:spPr>
          <a:xfrm>
            <a:off x="155396" y="4007337"/>
            <a:ext cx="829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Variance equation : exist ARCH effect ?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91CD51-2867-B487-55BF-7FFFAFA48D02}"/>
              </a:ext>
            </a:extLst>
          </p:cNvPr>
          <p:cNvSpPr txBox="1"/>
          <p:nvPr/>
        </p:nvSpPr>
        <p:spPr>
          <a:xfrm>
            <a:off x="4313947" y="855318"/>
            <a:ext cx="35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Ljung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Box Test)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E1DA05-56B6-8C0A-5EA8-FB1CC377C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7"/>
          <a:stretch/>
        </p:blipFill>
        <p:spPr>
          <a:xfrm>
            <a:off x="2341007" y="2109892"/>
            <a:ext cx="8166856" cy="1673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16DCE2-F5D2-2664-6929-E695EF6D3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2"/>
          <a:stretch/>
        </p:blipFill>
        <p:spPr>
          <a:xfrm>
            <a:off x="2290182" y="4816047"/>
            <a:ext cx="8298706" cy="186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3D2EFA07-7143-B2AD-0370-A43B6988A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006" y="2104205"/>
            <a:ext cx="8166855" cy="16980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7B25B6-52A5-8067-9757-2B948F16E3FE}"/>
              </a:ext>
            </a:extLst>
          </p:cNvPr>
          <p:cNvSpPr txBox="1"/>
          <p:nvPr/>
        </p:nvSpPr>
        <p:spPr>
          <a:xfrm>
            <a:off x="7697968" y="3449370"/>
            <a:ext cx="356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 uncorrelation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0DB3AF-0755-7212-784E-03EF681D6988}"/>
              </a:ext>
            </a:extLst>
          </p:cNvPr>
          <p:cNvSpPr/>
          <p:nvPr/>
        </p:nvSpPr>
        <p:spPr>
          <a:xfrm>
            <a:off x="5992118" y="3379977"/>
            <a:ext cx="2376500" cy="352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2FA0CDD-965A-D840-2F45-A78BA74FA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4" y="4822275"/>
            <a:ext cx="8296454" cy="1876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B8DB54-3640-FE3A-CC58-35FD6B9FC5AF}"/>
              </a:ext>
            </a:extLst>
          </p:cNvPr>
          <p:cNvSpPr txBox="1"/>
          <p:nvPr/>
        </p:nvSpPr>
        <p:spPr>
          <a:xfrm>
            <a:off x="6943757" y="5455631"/>
            <a:ext cx="356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Not conditional heteroscedastic</a:t>
            </a:r>
            <a:endParaRPr lang="zh-TW" altLang="en-US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944C89-9A33-D3C5-484D-CEF01EBD5411}"/>
              </a:ext>
            </a:extLst>
          </p:cNvPr>
          <p:cNvSpPr/>
          <p:nvPr/>
        </p:nvSpPr>
        <p:spPr>
          <a:xfrm>
            <a:off x="6580303" y="6256916"/>
            <a:ext cx="2473575" cy="3566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9EB88C3-FE3A-EFFB-DA72-E7BDA3788AE9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315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3642658" y="426285"/>
            <a:ext cx="4906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比特幣兩年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ACF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PACF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B4A1966-B6B9-8C01-1929-D8B081A2C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9" y="1303697"/>
            <a:ext cx="5323106" cy="4873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9E2967C-C1AD-5BA7-792F-778F40A89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57" y="1320052"/>
            <a:ext cx="5323107" cy="48569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3DFDF12-88C8-3A95-AF70-464A69FC93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35" y="1303697"/>
            <a:ext cx="5365096" cy="48732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32DC143-F1A6-7D51-C5FB-E650E09D90DC}"/>
              </a:ext>
            </a:extLst>
          </p:cNvPr>
          <p:cNvSpPr/>
          <p:nvPr/>
        </p:nvSpPr>
        <p:spPr>
          <a:xfrm>
            <a:off x="2395960" y="1931754"/>
            <a:ext cx="381965" cy="269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A45F7-B5DA-BB98-73E6-3BEA6C2409EF}"/>
              </a:ext>
            </a:extLst>
          </p:cNvPr>
          <p:cNvSpPr txBox="1"/>
          <p:nvPr/>
        </p:nvSpPr>
        <p:spPr>
          <a:xfrm rot="16200000">
            <a:off x="6460591" y="36386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88A5331-F12F-92C5-F32A-19DD10C68C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75" y="1311873"/>
            <a:ext cx="5336185" cy="48732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48DB6C-1711-E41C-6995-ACBF9872C750}"/>
              </a:ext>
            </a:extLst>
          </p:cNvPr>
          <p:cNvSpPr/>
          <p:nvPr/>
        </p:nvSpPr>
        <p:spPr>
          <a:xfrm>
            <a:off x="8280012" y="1931754"/>
            <a:ext cx="381965" cy="269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95AD4E-C0A2-E0BC-613E-0EDF0980AFBF}"/>
              </a:ext>
            </a:extLst>
          </p:cNvPr>
          <p:cNvSpPr txBox="1"/>
          <p:nvPr/>
        </p:nvSpPr>
        <p:spPr>
          <a:xfrm rot="16200000">
            <a:off x="6430036" y="366780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FE41CB9-5AC7-A895-1B2D-052D49AEEE26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4447467" y="388649"/>
            <a:ext cx="3702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比特幣兩年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EACF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A45F7-B5DA-BB98-73E6-3BEA6C2409EF}"/>
              </a:ext>
            </a:extLst>
          </p:cNvPr>
          <p:cNvSpPr txBox="1"/>
          <p:nvPr/>
        </p:nvSpPr>
        <p:spPr>
          <a:xfrm rot="16200000">
            <a:off x="6460592" y="36386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6C10226-A8CA-C481-116C-244CDF506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207792"/>
            <a:ext cx="8031480" cy="5285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52856E-587B-202B-5115-A355E1460FC3}"/>
              </a:ext>
            </a:extLst>
          </p:cNvPr>
          <p:cNvSpPr txBox="1"/>
          <p:nvPr/>
        </p:nvSpPr>
        <p:spPr>
          <a:xfrm flipH="1">
            <a:off x="8625154" y="766021"/>
            <a:ext cx="200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ARMA(3,3)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F08C9C-CD29-2C8D-C8DD-CC1BA2AB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045" y="1207792"/>
            <a:ext cx="8123193" cy="5304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E48DB6C-1711-E41C-6995-ACBF9872C750}"/>
              </a:ext>
            </a:extLst>
          </p:cNvPr>
          <p:cNvSpPr/>
          <p:nvPr/>
        </p:nvSpPr>
        <p:spPr>
          <a:xfrm>
            <a:off x="3673780" y="3617596"/>
            <a:ext cx="5172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751A79E-0059-9539-610D-6159A49E62D4}"/>
              </a:ext>
            </a:extLst>
          </p:cNvPr>
          <p:cNvCxnSpPr>
            <a:cxnSpLocks/>
          </p:cNvCxnSpPr>
          <p:nvPr/>
        </p:nvCxnSpPr>
        <p:spPr>
          <a:xfrm>
            <a:off x="4577777" y="4442631"/>
            <a:ext cx="1905674" cy="20157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286E7DA-3844-5DEA-8633-2847441FAE5C}"/>
              </a:ext>
            </a:extLst>
          </p:cNvPr>
          <p:cNvCxnSpPr>
            <a:cxnSpLocks/>
          </p:cNvCxnSpPr>
          <p:nvPr/>
        </p:nvCxnSpPr>
        <p:spPr>
          <a:xfrm>
            <a:off x="4659469" y="4302920"/>
            <a:ext cx="5249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07845B0-31C6-340A-E638-E3B6743FF706}"/>
              </a:ext>
            </a:extLst>
          </p:cNvPr>
          <p:cNvSpPr/>
          <p:nvPr/>
        </p:nvSpPr>
        <p:spPr>
          <a:xfrm>
            <a:off x="4124472" y="4101148"/>
            <a:ext cx="5172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755F3B-D01B-EFA0-9B0E-15A68DE20198}"/>
              </a:ext>
            </a:extLst>
          </p:cNvPr>
          <p:cNvSpPr txBox="1"/>
          <p:nvPr/>
        </p:nvSpPr>
        <p:spPr>
          <a:xfrm flipH="1">
            <a:off x="3673780" y="1656348"/>
            <a:ext cx="3147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ARMA(2,2)</a:t>
            </a:r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變異數會出問題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3C20221-70C3-085D-AAC4-E71EE2BDF1C5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276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D7EA234-9CBA-00EE-0BE2-5045A3822902}"/>
              </a:ext>
            </a:extLst>
          </p:cNvPr>
          <p:cNvSpPr txBox="1"/>
          <p:nvPr/>
        </p:nvSpPr>
        <p:spPr>
          <a:xfrm>
            <a:off x="4633641" y="411937"/>
            <a:ext cx="292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ARMA(3,3)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74A0E54-68EB-B661-1726-B09039A7E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4" y="1386384"/>
            <a:ext cx="7172325" cy="1714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200F56E-9E69-3854-82F1-C4C63999AD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7" y="4025602"/>
            <a:ext cx="7391400" cy="1952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34C1792-B3B0-BEDD-725C-8022C6CC509B}"/>
              </a:ext>
            </a:extLst>
          </p:cNvPr>
          <p:cNvSpPr txBox="1"/>
          <p:nvPr/>
        </p:nvSpPr>
        <p:spPr>
          <a:xfrm flipH="1">
            <a:off x="4981061" y="3429000"/>
            <a:ext cx="2229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Fixed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C19FC32-6EB3-1E8E-2D22-EBDE7B95C2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3" y="1303692"/>
            <a:ext cx="7172325" cy="1805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D8EA4B7-7D4A-766E-4BEF-E84B13C9CFF8}"/>
              </a:ext>
            </a:extLst>
          </p:cNvPr>
          <p:cNvSpPr/>
          <p:nvPr/>
        </p:nvSpPr>
        <p:spPr>
          <a:xfrm>
            <a:off x="8122918" y="2840485"/>
            <a:ext cx="1559240" cy="2603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6BF5477-4EFD-F1E7-E26B-1C1E33E323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7" y="4017515"/>
            <a:ext cx="7477125" cy="1962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AAE6DB28-532C-0169-AD90-49671072314B}"/>
              </a:ext>
            </a:extLst>
          </p:cNvPr>
          <p:cNvSpPr/>
          <p:nvPr/>
        </p:nvSpPr>
        <p:spPr>
          <a:xfrm>
            <a:off x="7985760" y="5669280"/>
            <a:ext cx="1614422" cy="274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A53E49-F1EF-1708-A5BE-5FDC3FA1E78E}"/>
              </a:ext>
            </a:extLst>
          </p:cNvPr>
          <p:cNvSpPr txBox="1"/>
          <p:nvPr/>
        </p:nvSpPr>
        <p:spPr>
          <a:xfrm>
            <a:off x="11511280" y="6180892"/>
            <a:ext cx="680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75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3994250" y="246081"/>
            <a:ext cx="4203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CHECK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7EA234-9CBA-00EE-0BE2-5045A3822902}"/>
              </a:ext>
            </a:extLst>
          </p:cNvPr>
          <p:cNvSpPr txBox="1"/>
          <p:nvPr/>
        </p:nvSpPr>
        <p:spPr>
          <a:xfrm>
            <a:off x="155396" y="1329848"/>
            <a:ext cx="3564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 equation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5AFBDD-5EEF-5117-1F48-83242332A37E}"/>
              </a:ext>
            </a:extLst>
          </p:cNvPr>
          <p:cNvSpPr txBox="1"/>
          <p:nvPr/>
        </p:nvSpPr>
        <p:spPr>
          <a:xfrm>
            <a:off x="155396" y="4007337"/>
            <a:ext cx="8298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Variance equation : exist ARCH effect ?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791CD51-2867-B487-55BF-7FFFAFA48D02}"/>
              </a:ext>
            </a:extLst>
          </p:cNvPr>
          <p:cNvSpPr txBox="1"/>
          <p:nvPr/>
        </p:nvSpPr>
        <p:spPr>
          <a:xfrm>
            <a:off x="4313947" y="855318"/>
            <a:ext cx="3564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Ljung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Box Test)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9E1DA05-56B6-8C0A-5EA8-FB1CC377C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47"/>
          <a:stretch/>
        </p:blipFill>
        <p:spPr>
          <a:xfrm>
            <a:off x="2341007" y="2109892"/>
            <a:ext cx="8166856" cy="16735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316DCE2-F5D2-2664-6929-E695EF6D3E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72"/>
          <a:stretch/>
        </p:blipFill>
        <p:spPr>
          <a:xfrm>
            <a:off x="2290182" y="4816047"/>
            <a:ext cx="8298706" cy="1868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AC573A1-3483-0AAE-96D4-9D156E1C42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9"/>
          <a:stretch/>
        </p:blipFill>
        <p:spPr>
          <a:xfrm>
            <a:off x="2341007" y="2108344"/>
            <a:ext cx="8166856" cy="16873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57B25B6-52A5-8067-9757-2B948F16E3FE}"/>
              </a:ext>
            </a:extLst>
          </p:cNvPr>
          <p:cNvSpPr txBox="1"/>
          <p:nvPr/>
        </p:nvSpPr>
        <p:spPr>
          <a:xfrm>
            <a:off x="7725492" y="3463725"/>
            <a:ext cx="356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Series uncorrelation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4B930731-0098-3A87-E531-6B05BB6664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7"/>
          <a:stretch/>
        </p:blipFill>
        <p:spPr>
          <a:xfrm>
            <a:off x="2227051" y="4767247"/>
            <a:ext cx="8424967" cy="19101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B8DB54-3640-FE3A-CC58-35FD6B9FC5AF}"/>
              </a:ext>
            </a:extLst>
          </p:cNvPr>
          <p:cNvSpPr txBox="1"/>
          <p:nvPr/>
        </p:nvSpPr>
        <p:spPr>
          <a:xfrm>
            <a:off x="7198507" y="5879789"/>
            <a:ext cx="356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Have conditional heteroscedastic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0DB3AF-0755-7212-784E-03EF681D6988}"/>
              </a:ext>
            </a:extLst>
          </p:cNvPr>
          <p:cNvSpPr/>
          <p:nvPr/>
        </p:nvSpPr>
        <p:spPr>
          <a:xfrm>
            <a:off x="6095999" y="3368234"/>
            <a:ext cx="2376500" cy="3524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944C89-9A33-D3C5-484D-CEF01EBD5411}"/>
              </a:ext>
            </a:extLst>
          </p:cNvPr>
          <p:cNvSpPr/>
          <p:nvPr/>
        </p:nvSpPr>
        <p:spPr>
          <a:xfrm>
            <a:off x="6157157" y="6225763"/>
            <a:ext cx="2975531" cy="370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82A542C-E08E-E6E0-1C70-107BC0789334}"/>
              </a:ext>
            </a:extLst>
          </p:cNvPr>
          <p:cNvSpPr txBox="1"/>
          <p:nvPr/>
        </p:nvSpPr>
        <p:spPr>
          <a:xfrm>
            <a:off x="11501120" y="6180892"/>
            <a:ext cx="690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18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6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192943A3-A78D-3BEA-4E51-2F613F13F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500" y="1825625"/>
            <a:ext cx="4752999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E70F367-D320-DCE2-2F7E-6A2726F99815}"/>
              </a:ext>
            </a:extLst>
          </p:cNvPr>
          <p:cNvSpPr txBox="1"/>
          <p:nvPr/>
        </p:nvSpPr>
        <p:spPr>
          <a:xfrm>
            <a:off x="4447467" y="786748"/>
            <a:ext cx="3702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殘差平方的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EACF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BA45F7-B5DA-BB98-73E6-3BEA6C2409EF}"/>
              </a:ext>
            </a:extLst>
          </p:cNvPr>
          <p:cNvSpPr txBox="1"/>
          <p:nvPr/>
        </p:nvSpPr>
        <p:spPr>
          <a:xfrm rot="16200000">
            <a:off x="6460592" y="363867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552856E-587B-202B-5115-A355E1460FC3}"/>
              </a:ext>
            </a:extLst>
          </p:cNvPr>
          <p:cNvSpPr txBox="1"/>
          <p:nvPr/>
        </p:nvSpPr>
        <p:spPr>
          <a:xfrm flipH="1">
            <a:off x="8548699" y="1015079"/>
            <a:ext cx="200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GARCH(2,3)</a:t>
            </a:r>
            <a:endParaRPr lang="zh-TW" altLang="en-US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E48DB6C-1711-E41C-6995-ACBF9872C750}"/>
              </a:ext>
            </a:extLst>
          </p:cNvPr>
          <p:cNvSpPr/>
          <p:nvPr/>
        </p:nvSpPr>
        <p:spPr>
          <a:xfrm>
            <a:off x="3673780" y="3617596"/>
            <a:ext cx="51722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2B3416-7D9B-EB35-1698-44244CC49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38" y="1409036"/>
            <a:ext cx="7959094" cy="51845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751A79E-0059-9539-610D-6159A49E62D4}"/>
              </a:ext>
            </a:extLst>
          </p:cNvPr>
          <p:cNvCxnSpPr>
            <a:cxnSpLocks/>
          </p:cNvCxnSpPr>
          <p:nvPr/>
        </p:nvCxnSpPr>
        <p:spPr>
          <a:xfrm>
            <a:off x="4560458" y="4152658"/>
            <a:ext cx="2351224" cy="23361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5286E7DA-3844-5DEA-8633-2847441FAE5C}"/>
              </a:ext>
            </a:extLst>
          </p:cNvPr>
          <p:cNvCxnSpPr>
            <a:cxnSpLocks/>
          </p:cNvCxnSpPr>
          <p:nvPr/>
        </p:nvCxnSpPr>
        <p:spPr>
          <a:xfrm>
            <a:off x="4592444" y="4001294"/>
            <a:ext cx="52494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B07845B0-31C6-340A-E638-E3B6743FF706}"/>
              </a:ext>
            </a:extLst>
          </p:cNvPr>
          <p:cNvSpPr/>
          <p:nvPr/>
        </p:nvSpPr>
        <p:spPr>
          <a:xfrm>
            <a:off x="4136455" y="3799047"/>
            <a:ext cx="431925" cy="37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2755F3B-D01B-EFA0-9B0E-15A68DE20198}"/>
              </a:ext>
            </a:extLst>
          </p:cNvPr>
          <p:cNvSpPr txBox="1"/>
          <p:nvPr/>
        </p:nvSpPr>
        <p:spPr>
          <a:xfrm flipH="1">
            <a:off x="3719499" y="1995718"/>
            <a:ext cx="3290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GARCH(2,2)</a:t>
            </a:r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會出現收斂問題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4E027A-9A9F-BE5E-61EB-31E102218FBC}"/>
              </a:ext>
            </a:extLst>
          </p:cNvPr>
          <p:cNvSpPr txBox="1"/>
          <p:nvPr/>
        </p:nvSpPr>
        <p:spPr>
          <a:xfrm>
            <a:off x="3649118" y="170757"/>
            <a:ext cx="4893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Deal ARCH effect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C6E6596-3B43-4893-75EA-3E08FD4A377D}"/>
              </a:ext>
            </a:extLst>
          </p:cNvPr>
          <p:cNvSpPr/>
          <p:nvPr/>
        </p:nvSpPr>
        <p:spPr>
          <a:xfrm>
            <a:off x="3667364" y="3807164"/>
            <a:ext cx="431925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E8D2D0-119E-EA66-9F58-EF4D74C8BCA3}"/>
              </a:ext>
            </a:extLst>
          </p:cNvPr>
          <p:cNvSpPr txBox="1"/>
          <p:nvPr/>
        </p:nvSpPr>
        <p:spPr>
          <a:xfrm>
            <a:off x="11480800" y="6180892"/>
            <a:ext cx="711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93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81C8B2-F970-90FC-8771-947215B5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4C353F-2542-CA81-ECFE-F3452F14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31B6C-9773-E3A3-20AB-A32A8836D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0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A396DF0F-5A61-1370-0BA1-75FF6BF62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1" y="1297490"/>
            <a:ext cx="4792561" cy="5063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08EDA6C-7D34-4B4B-C85C-4E33E94B8E35}"/>
              </a:ext>
            </a:extLst>
          </p:cNvPr>
          <p:cNvSpPr txBox="1"/>
          <p:nvPr/>
        </p:nvSpPr>
        <p:spPr>
          <a:xfrm>
            <a:off x="3071200" y="362661"/>
            <a:ext cx="604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ARMA(3,3)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GARCH(2,3)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7D90F0-53D8-24AF-3726-3740C9E452DB}"/>
              </a:ext>
            </a:extLst>
          </p:cNvPr>
          <p:cNvSpPr txBox="1"/>
          <p:nvPr/>
        </p:nvSpPr>
        <p:spPr>
          <a:xfrm>
            <a:off x="6523178" y="3003109"/>
            <a:ext cx="51952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有不顯著的參數外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不完全通過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1BF32F1-34CE-6E97-6A7E-205748271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848" y="4391682"/>
            <a:ext cx="3771900" cy="1457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86745F50-5F41-02F4-0934-81850E8343FB}"/>
              </a:ext>
            </a:extLst>
          </p:cNvPr>
          <p:cNvSpPr/>
          <p:nvPr/>
        </p:nvSpPr>
        <p:spPr>
          <a:xfrm>
            <a:off x="4812934" y="5150734"/>
            <a:ext cx="972118" cy="23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9AD9CB-D124-8B28-3348-F312E5653828}"/>
              </a:ext>
            </a:extLst>
          </p:cNvPr>
          <p:cNvSpPr/>
          <p:nvPr/>
        </p:nvSpPr>
        <p:spPr>
          <a:xfrm>
            <a:off x="4812934" y="3806916"/>
            <a:ext cx="972118" cy="23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669C29-C2B3-4C53-C079-607AB4492AEA}"/>
              </a:ext>
            </a:extLst>
          </p:cNvPr>
          <p:cNvSpPr/>
          <p:nvPr/>
        </p:nvSpPr>
        <p:spPr>
          <a:xfrm>
            <a:off x="4822218" y="5560510"/>
            <a:ext cx="972118" cy="59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84223A3-4B92-EA18-48E5-786AA6017C01}"/>
              </a:ext>
            </a:extLst>
          </p:cNvPr>
          <p:cNvSpPr txBox="1"/>
          <p:nvPr/>
        </p:nvSpPr>
        <p:spPr>
          <a:xfrm>
            <a:off x="7338746" y="6037251"/>
            <a:ext cx="356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皆小於 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2EA3F99-65D4-9FC4-A29D-5FABA8D04623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345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FC465A-9EF1-25CB-87B3-D5EA56F91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2F628DF-0256-7D5A-B48B-845E62A5F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511175"/>
            <a:ext cx="5534025" cy="5981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A431510-BF2C-04BC-40E7-3739D9C37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24636"/>
            <a:ext cx="4419600" cy="61547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B5098A2-BD90-418A-3515-ED4C92C5A7C4}"/>
              </a:ext>
            </a:extLst>
          </p:cNvPr>
          <p:cNvSpPr txBox="1"/>
          <p:nvPr/>
        </p:nvSpPr>
        <p:spPr>
          <a:xfrm>
            <a:off x="2534791" y="1223119"/>
            <a:ext cx="3564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</a:t>
            </a:r>
            <a:r>
              <a:rPr lang="zh-TW" altLang="en-US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皆大於 </a:t>
            </a:r>
            <a:r>
              <a:rPr lang="en-US" altLang="zh-TW" sz="2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endParaRPr lang="zh-TW" altLang="en-US" sz="2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6EE0121-15B8-624D-4B23-AE2E9749D80E}"/>
              </a:ext>
            </a:extLst>
          </p:cNvPr>
          <p:cNvSpPr/>
          <p:nvPr/>
        </p:nvSpPr>
        <p:spPr>
          <a:xfrm>
            <a:off x="7602433" y="2661022"/>
            <a:ext cx="972118" cy="23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BDE25FB-C0FF-97FA-0A58-FDAB11538735}"/>
              </a:ext>
            </a:extLst>
          </p:cNvPr>
          <p:cNvSpPr/>
          <p:nvPr/>
        </p:nvSpPr>
        <p:spPr>
          <a:xfrm>
            <a:off x="7602433" y="3070245"/>
            <a:ext cx="972118" cy="873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FA6A619-DEF3-9C2C-B23C-1D8C33D110D8}"/>
              </a:ext>
            </a:extLst>
          </p:cNvPr>
          <p:cNvSpPr txBox="1"/>
          <p:nvPr/>
        </p:nvSpPr>
        <p:spPr>
          <a:xfrm>
            <a:off x="8850776" y="2475532"/>
            <a:ext cx="21168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模型的參數</a:t>
            </a:r>
            <a:endParaRPr lang="en-US" altLang="zh-TW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會隨時間改變</a:t>
            </a:r>
            <a:endParaRPr lang="en-US" altLang="zh-TW" sz="1600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並不是常數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B10BCF4-666A-92AA-30C8-33580BEA1F14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62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F5E0168-605E-EB67-686D-CE360ACB8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2" y="1562803"/>
            <a:ext cx="4653127" cy="4797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4D10293-426F-6167-CD88-C9733A8528B9}"/>
              </a:ext>
            </a:extLst>
          </p:cNvPr>
          <p:cNvSpPr txBox="1"/>
          <p:nvPr/>
        </p:nvSpPr>
        <p:spPr>
          <a:xfrm>
            <a:off x="2434007" y="173943"/>
            <a:ext cx="732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優先刪除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alpha2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beta2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(p-value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已經到達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985B9E-5B62-C477-BE1F-FE3039BC6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53" y="1151053"/>
            <a:ext cx="4653127" cy="5533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962E4C-EEE3-A70A-8CBD-D19BBA46CEA0}"/>
              </a:ext>
            </a:extLst>
          </p:cNvPr>
          <p:cNvSpPr txBox="1"/>
          <p:nvPr/>
        </p:nvSpPr>
        <p:spPr>
          <a:xfrm>
            <a:off x="7851498" y="2866346"/>
            <a:ext cx="42199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嚴重不通過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91F1C9-EE05-D01E-BEF0-D8DE068B2768}"/>
              </a:ext>
            </a:extLst>
          </p:cNvPr>
          <p:cNvSpPr txBox="1"/>
          <p:nvPr/>
        </p:nvSpPr>
        <p:spPr>
          <a:xfrm>
            <a:off x="1832320" y="2989457"/>
            <a:ext cx="5195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所有參數皆顯著</a:t>
            </a:r>
            <a:endParaRPr lang="en-US" altLang="zh-TW" sz="16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51C4F58-7795-0D7E-33D4-DFED033330DC}"/>
              </a:ext>
            </a:extLst>
          </p:cNvPr>
          <p:cNvSpPr/>
          <p:nvPr/>
        </p:nvSpPr>
        <p:spPr>
          <a:xfrm>
            <a:off x="8692250" y="1520702"/>
            <a:ext cx="972118" cy="23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DC3BB2B-2D9A-208B-1CBF-395824ACBB48}"/>
              </a:ext>
            </a:extLst>
          </p:cNvPr>
          <p:cNvSpPr/>
          <p:nvPr/>
        </p:nvSpPr>
        <p:spPr>
          <a:xfrm>
            <a:off x="7561474" y="3336902"/>
            <a:ext cx="972118" cy="230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EBB5E29-F159-09DF-28D1-100EC03CFD3F}"/>
              </a:ext>
            </a:extLst>
          </p:cNvPr>
          <p:cNvSpPr/>
          <p:nvPr/>
        </p:nvSpPr>
        <p:spPr>
          <a:xfrm>
            <a:off x="7561474" y="3755010"/>
            <a:ext cx="972118" cy="4517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363D5B8-40B1-05DA-308D-BDA56823EED0}"/>
              </a:ext>
            </a:extLst>
          </p:cNvPr>
          <p:cNvSpPr txBox="1"/>
          <p:nvPr/>
        </p:nvSpPr>
        <p:spPr>
          <a:xfrm>
            <a:off x="11501120" y="6180892"/>
            <a:ext cx="690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22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234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77B8F4-447F-0DCF-4DFD-437174A1BF87}"/>
              </a:ext>
            </a:extLst>
          </p:cNvPr>
          <p:cNvSpPr txBox="1"/>
          <p:nvPr/>
        </p:nvSpPr>
        <p:spPr>
          <a:xfrm>
            <a:off x="2434007" y="173943"/>
            <a:ext cx="732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GARCH-M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(mean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equation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加入風險是否有幫助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CEDE4D-7DFC-8A91-78F2-646D5CA7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53" y="1130500"/>
            <a:ext cx="4653125" cy="5553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內容版面配置區 6">
            <a:extLst>
              <a:ext uri="{FF2B5EF4-FFF2-40B4-BE49-F238E27FC236}">
                <a16:creationId xmlns:a16="http://schemas.microsoft.com/office/drawing/2014/main" id="{974CBE64-6608-20E5-9F68-8A807C81E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0" y="1487434"/>
            <a:ext cx="4653127" cy="492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DE6CB8-9411-6414-2E3C-AC70849A55E4}"/>
              </a:ext>
            </a:extLst>
          </p:cNvPr>
          <p:cNvSpPr/>
          <p:nvPr/>
        </p:nvSpPr>
        <p:spPr>
          <a:xfrm>
            <a:off x="4483629" y="3795651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3F0B70-F086-180A-9F4B-233E8522C308}"/>
              </a:ext>
            </a:extLst>
          </p:cNvPr>
          <p:cNvSpPr/>
          <p:nvPr/>
        </p:nvSpPr>
        <p:spPr>
          <a:xfrm>
            <a:off x="7592589" y="3294234"/>
            <a:ext cx="850371" cy="23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F24FDA-0889-22CD-A5F9-4F4632FA6C5A}"/>
              </a:ext>
            </a:extLst>
          </p:cNvPr>
          <p:cNvSpPr/>
          <p:nvPr/>
        </p:nvSpPr>
        <p:spPr>
          <a:xfrm>
            <a:off x="4483629" y="5618480"/>
            <a:ext cx="850371" cy="536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E41534-2476-5996-FB34-C5E914524365}"/>
              </a:ext>
            </a:extLst>
          </p:cNvPr>
          <p:cNvSpPr/>
          <p:nvPr/>
        </p:nvSpPr>
        <p:spPr>
          <a:xfrm>
            <a:off x="4483629" y="5055491"/>
            <a:ext cx="850371" cy="424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7C3ACC6-E574-A522-1C18-BF7A3049CB03}"/>
              </a:ext>
            </a:extLst>
          </p:cNvPr>
          <p:cNvSpPr/>
          <p:nvPr/>
        </p:nvSpPr>
        <p:spPr>
          <a:xfrm>
            <a:off x="7582429" y="3651080"/>
            <a:ext cx="850371" cy="786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40A8A8-C8D6-2788-4452-C1F74EB5CB95}"/>
              </a:ext>
            </a:extLst>
          </p:cNvPr>
          <p:cNvSpPr txBox="1"/>
          <p:nvPr/>
        </p:nvSpPr>
        <p:spPr>
          <a:xfrm>
            <a:off x="7321859" y="2726526"/>
            <a:ext cx="51952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不顯著的參數外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不完全通過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40BE67F-3691-7370-537B-A01641C3D474}"/>
              </a:ext>
            </a:extLst>
          </p:cNvPr>
          <p:cNvSpPr txBox="1"/>
          <p:nvPr/>
        </p:nvSpPr>
        <p:spPr>
          <a:xfrm>
            <a:off x="11501120" y="6180892"/>
            <a:ext cx="6908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333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77B8F4-447F-0DCF-4DFD-437174A1BF87}"/>
              </a:ext>
            </a:extLst>
          </p:cNvPr>
          <p:cNvSpPr txBox="1"/>
          <p:nvPr/>
        </p:nvSpPr>
        <p:spPr>
          <a:xfrm>
            <a:off x="2434007" y="173943"/>
            <a:ext cx="732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GARCH-M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(mean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equation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加入風險是否有幫助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CEDE4D-7DFC-8A91-78F2-646D5CA7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53" y="1130500"/>
            <a:ext cx="4653125" cy="5553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內容版面配置區 6">
            <a:extLst>
              <a:ext uri="{FF2B5EF4-FFF2-40B4-BE49-F238E27FC236}">
                <a16:creationId xmlns:a16="http://schemas.microsoft.com/office/drawing/2014/main" id="{974CBE64-6608-20E5-9F68-8A807C81E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0" y="1487434"/>
            <a:ext cx="4653127" cy="492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DE6CB8-9411-6414-2E3C-AC70849A55E4}"/>
              </a:ext>
            </a:extLst>
          </p:cNvPr>
          <p:cNvSpPr/>
          <p:nvPr/>
        </p:nvSpPr>
        <p:spPr>
          <a:xfrm>
            <a:off x="4483629" y="3795651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3F0B70-F086-180A-9F4B-233E8522C308}"/>
              </a:ext>
            </a:extLst>
          </p:cNvPr>
          <p:cNvSpPr/>
          <p:nvPr/>
        </p:nvSpPr>
        <p:spPr>
          <a:xfrm>
            <a:off x="7592589" y="3294234"/>
            <a:ext cx="850371" cy="23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F24FDA-0889-22CD-A5F9-4F4632FA6C5A}"/>
              </a:ext>
            </a:extLst>
          </p:cNvPr>
          <p:cNvSpPr/>
          <p:nvPr/>
        </p:nvSpPr>
        <p:spPr>
          <a:xfrm>
            <a:off x="4483629" y="5618480"/>
            <a:ext cx="850371" cy="536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2C7A834-5ABC-47D5-3B36-433C87CAC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0" y="1487434"/>
            <a:ext cx="4698769" cy="49220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74E41534-2476-5996-FB34-C5E914524365}"/>
              </a:ext>
            </a:extLst>
          </p:cNvPr>
          <p:cNvSpPr/>
          <p:nvPr/>
        </p:nvSpPr>
        <p:spPr>
          <a:xfrm>
            <a:off x="4483629" y="5055491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A863F9F-593A-0045-AC4A-FC3FD0A73B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53" y="1130499"/>
            <a:ext cx="4653125" cy="55459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7C3ACC6-E574-A522-1C18-BF7A3049CB03}"/>
              </a:ext>
            </a:extLst>
          </p:cNvPr>
          <p:cNvSpPr/>
          <p:nvPr/>
        </p:nvSpPr>
        <p:spPr>
          <a:xfrm>
            <a:off x="7592589" y="3761946"/>
            <a:ext cx="850371" cy="3940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40A8A8-C8D6-2788-4452-C1F74EB5CB95}"/>
              </a:ext>
            </a:extLst>
          </p:cNvPr>
          <p:cNvSpPr txBox="1"/>
          <p:nvPr/>
        </p:nvSpPr>
        <p:spPr>
          <a:xfrm>
            <a:off x="7311808" y="2787783"/>
            <a:ext cx="519524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不完全通過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但比上個模型好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DFAA7B-9510-27B2-91C3-4A3D1703AC5A}"/>
              </a:ext>
            </a:extLst>
          </p:cNvPr>
          <p:cNvSpPr/>
          <p:nvPr/>
        </p:nvSpPr>
        <p:spPr>
          <a:xfrm>
            <a:off x="7592589" y="3362959"/>
            <a:ext cx="850371" cy="225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0CB2749-39D2-0CB4-E432-07045070C1B7}"/>
              </a:ext>
            </a:extLst>
          </p:cNvPr>
          <p:cNvSpPr txBox="1"/>
          <p:nvPr/>
        </p:nvSpPr>
        <p:spPr>
          <a:xfrm>
            <a:off x="927934" y="3143034"/>
            <a:ext cx="625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archm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係數不顯著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6531BF-6E8A-868B-5A53-69ACC261A763}"/>
              </a:ext>
            </a:extLst>
          </p:cNvPr>
          <p:cNvSpPr txBox="1"/>
          <p:nvPr/>
        </p:nvSpPr>
        <p:spPr>
          <a:xfrm>
            <a:off x="11511280" y="6180892"/>
            <a:ext cx="6807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24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465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77B8F4-447F-0DCF-4DFD-437174A1BF87}"/>
              </a:ext>
            </a:extLst>
          </p:cNvPr>
          <p:cNvSpPr txBox="1"/>
          <p:nvPr/>
        </p:nvSpPr>
        <p:spPr>
          <a:xfrm>
            <a:off x="2434007" y="173943"/>
            <a:ext cx="732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考慮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EGARCH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非線性模型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6DCEDE4D-7DFC-8A91-78F2-646D5CA7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53" y="1130500"/>
            <a:ext cx="4653125" cy="5553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04D237F-1EE2-5C82-D5E0-0FA390C49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02" y="1178884"/>
            <a:ext cx="4781991" cy="53773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1DE6CB8-9411-6414-2E3C-AC70849A55E4}"/>
              </a:ext>
            </a:extLst>
          </p:cNvPr>
          <p:cNvSpPr/>
          <p:nvPr/>
        </p:nvSpPr>
        <p:spPr>
          <a:xfrm>
            <a:off x="4602196" y="3629812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3F0B70-F086-180A-9F4B-233E8522C308}"/>
              </a:ext>
            </a:extLst>
          </p:cNvPr>
          <p:cNvSpPr/>
          <p:nvPr/>
        </p:nvSpPr>
        <p:spPr>
          <a:xfrm>
            <a:off x="7592589" y="3294234"/>
            <a:ext cx="850371" cy="231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1F24FDA-0889-22CD-A5F9-4F4632FA6C5A}"/>
              </a:ext>
            </a:extLst>
          </p:cNvPr>
          <p:cNvSpPr/>
          <p:nvPr/>
        </p:nvSpPr>
        <p:spPr>
          <a:xfrm>
            <a:off x="4602194" y="6277970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4E41534-2476-5996-FB34-C5E914524365}"/>
              </a:ext>
            </a:extLst>
          </p:cNvPr>
          <p:cNvSpPr/>
          <p:nvPr/>
        </p:nvSpPr>
        <p:spPr>
          <a:xfrm>
            <a:off x="4602195" y="5144970"/>
            <a:ext cx="850371" cy="21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F691005-67D8-B0B5-6ECE-6BD66F1C9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26" y="1127031"/>
            <a:ext cx="4752672" cy="55535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40A8A8-C8D6-2788-4452-C1F74EB5CB95}"/>
              </a:ext>
            </a:extLst>
          </p:cNvPr>
          <p:cNvSpPr txBox="1"/>
          <p:nvPr/>
        </p:nvSpPr>
        <p:spPr>
          <a:xfrm>
            <a:off x="7321859" y="2726526"/>
            <a:ext cx="5195241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不顯著的參數外</a:t>
            </a:r>
            <a:endParaRPr lang="en-US" altLang="zh-TW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不完全通過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213B404-079C-B27E-A393-5FB61F12871E}"/>
              </a:ext>
            </a:extLst>
          </p:cNvPr>
          <p:cNvSpPr/>
          <p:nvPr/>
        </p:nvSpPr>
        <p:spPr>
          <a:xfrm>
            <a:off x="7467316" y="3045294"/>
            <a:ext cx="850371" cy="217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F4A437-5CF7-A122-FEED-CD72ACAEB315}"/>
              </a:ext>
            </a:extLst>
          </p:cNvPr>
          <p:cNvSpPr txBox="1"/>
          <p:nvPr/>
        </p:nvSpPr>
        <p:spPr>
          <a:xfrm>
            <a:off x="11488925" y="6180892"/>
            <a:ext cx="7030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04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ECC54A9-E019-F9A6-E399-BB4F132DE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558" y="1026927"/>
            <a:ext cx="4712513" cy="5657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D79616C-4505-A23E-DFEA-ED420BF8B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9" y="1178883"/>
            <a:ext cx="5010150" cy="5429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A77B8F4-447F-0DCF-4DFD-437174A1BF87}"/>
              </a:ext>
            </a:extLst>
          </p:cNvPr>
          <p:cNvSpPr txBox="1"/>
          <p:nvPr/>
        </p:nvSpPr>
        <p:spPr>
          <a:xfrm>
            <a:off x="2434007" y="173943"/>
            <a:ext cx="7323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EGARCH</a:t>
            </a:r>
          </a:p>
          <a:p>
            <a:pPr algn="ctr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非線性模型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C40A8A8-C8D6-2788-4452-C1F74EB5CB95}"/>
              </a:ext>
            </a:extLst>
          </p:cNvPr>
          <p:cNvSpPr txBox="1"/>
          <p:nvPr/>
        </p:nvSpPr>
        <p:spPr>
          <a:xfrm>
            <a:off x="7273309" y="3023985"/>
            <a:ext cx="51952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b="1" dirty="0" err="1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Nyblom</a:t>
            </a:r>
            <a:r>
              <a:rPr lang="en-US" altLang="zh-TW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stability test</a:t>
            </a:r>
            <a:r>
              <a:rPr lang="zh-TW" altLang="en-US" sz="1400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將近全數通過</a:t>
            </a:r>
            <a:endParaRPr lang="en-US" altLang="zh-TW" sz="1400" b="1" dirty="0">
              <a:solidFill>
                <a:schemeClr val="accent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其他檢定全數通過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DFAA7B-9510-27B2-91C3-4A3D1703AC5A}"/>
              </a:ext>
            </a:extLst>
          </p:cNvPr>
          <p:cNvSpPr/>
          <p:nvPr/>
        </p:nvSpPr>
        <p:spPr>
          <a:xfrm>
            <a:off x="7480829" y="3106214"/>
            <a:ext cx="850371" cy="210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C4FCA4-BE13-77B7-EE52-6B86C005BAE1}"/>
              </a:ext>
            </a:extLst>
          </p:cNvPr>
          <p:cNvSpPr txBox="1"/>
          <p:nvPr/>
        </p:nvSpPr>
        <p:spPr>
          <a:xfrm>
            <a:off x="1118509" y="2921548"/>
            <a:ext cx="6258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係數皆顯著</a:t>
            </a:r>
            <a:r>
              <a:rPr lang="en-US" altLang="zh-TW" b="1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632F35-6E5E-DEC6-5B55-1AC39EAC0BEA}"/>
              </a:ext>
            </a:extLst>
          </p:cNvPr>
          <p:cNvSpPr txBox="1"/>
          <p:nvPr/>
        </p:nvSpPr>
        <p:spPr>
          <a:xfrm>
            <a:off x="11460480" y="6180892"/>
            <a:ext cx="731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2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5175A-26EF-8ACA-66AB-D1BF2BF00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495ED7-923B-B875-816F-18E4D77A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0B3842-0E01-5D78-9286-F97640DE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8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9C0D13D2-53C3-6BA2-AF6D-C34C68433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6"/>
          <a:stretch/>
        </p:blipFill>
        <p:spPr>
          <a:xfrm>
            <a:off x="326228" y="3844721"/>
            <a:ext cx="3971452" cy="2792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5D2B48-3EC2-FFE0-A64E-72FBABE08808}"/>
              </a:ext>
            </a:extLst>
          </p:cNvPr>
          <p:cNvSpPr txBox="1"/>
          <p:nvPr/>
        </p:nvSpPr>
        <p:spPr>
          <a:xfrm>
            <a:off x="11490960" y="6180892"/>
            <a:ext cx="7010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28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75FB65F-4DB2-E6D5-4B1C-315828B1FBB1}"/>
              </a:ext>
            </a:extLst>
          </p:cNvPr>
          <p:cNvSpPr txBox="1"/>
          <p:nvPr/>
        </p:nvSpPr>
        <p:spPr>
          <a:xfrm>
            <a:off x="763357" y="905802"/>
            <a:ext cx="32149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</a:t>
            </a:r>
            <a:endParaRPr lang="en-US" altLang="zh-TW" sz="28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5/22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-0.0001491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5/23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-0.0034019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5/24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0.0020552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-0.0028844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5/26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-0.0009756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B83CC18-33C2-354C-D606-9B6753B505EE}"/>
              </a:ext>
            </a:extLst>
          </p:cNvPr>
          <p:cNvSpPr txBox="1"/>
          <p:nvPr/>
        </p:nvSpPr>
        <p:spPr>
          <a:xfrm>
            <a:off x="6429814" y="3912534"/>
            <a:ext cx="3815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黃金</a:t>
            </a:r>
            <a:endParaRPr lang="en-US" altLang="zh-TW" sz="28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5/22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0.0011922945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5/23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-0.0012351568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5/24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-0.0002927667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0.0009427153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5/26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0.0004084780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119407-CF83-C364-CD61-DD4132F3D010}"/>
              </a:ext>
            </a:extLst>
          </p:cNvPr>
          <p:cNvSpPr txBox="1"/>
          <p:nvPr/>
        </p:nvSpPr>
        <p:spPr>
          <a:xfrm>
            <a:off x="2882900" y="122956"/>
            <a:ext cx="7846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一周黃金 </a:t>
            </a:r>
            <a:r>
              <a:rPr lang="en-US" altLang="zh-TW" sz="36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36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比特幣預測 </a:t>
            </a:r>
            <a:r>
              <a:rPr lang="en-US" altLang="zh-TW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(log return)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72D2E16B-D88C-9FC4-CEBB-B429B81B8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47" y="865857"/>
            <a:ext cx="7191375" cy="2790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8339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5A07D-C17B-E057-C51C-B3DBE240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DBF37-CC8D-5B43-ADF4-BA9274E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FE81FF-4DE3-4E77-33F3-4F75773B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EFA7E9-2A79-0A86-A44A-C8181DD2D545}"/>
              </a:ext>
            </a:extLst>
          </p:cNvPr>
          <p:cNvSpPr txBox="1"/>
          <p:nvPr/>
        </p:nvSpPr>
        <p:spPr>
          <a:xfrm>
            <a:off x="2579370" y="142340"/>
            <a:ext cx="703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比較基準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美國兩年期國債債券報酬率</a:t>
            </a:r>
            <a:endParaRPr lang="en-US" altLang="zh-TW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D798DC-231B-1093-7E33-5CAF2DAA7AA8}"/>
              </a:ext>
            </a:extLst>
          </p:cNvPr>
          <p:cNvSpPr txBox="1"/>
          <p:nvPr/>
        </p:nvSpPr>
        <p:spPr>
          <a:xfrm>
            <a:off x="71120" y="6474936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資料來源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zh-TW" altLang="en-US" dirty="0">
                <a:hlinkClick r:id="rId3"/>
              </a:rPr>
              <a:t>美國二年期國債債券歷史數據 </a:t>
            </a:r>
            <a:r>
              <a:rPr lang="en-US" altLang="zh-TW" dirty="0">
                <a:hlinkClick r:id="rId3"/>
              </a:rPr>
              <a:t>- Investing.com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7E7E138A-7ABE-A6EE-CED4-A85CCAEFA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151" y="876102"/>
            <a:ext cx="5853698" cy="54567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8EECA7E-7C3E-F5ED-CB55-067469D5A075}"/>
              </a:ext>
            </a:extLst>
          </p:cNvPr>
          <p:cNvSpPr txBox="1"/>
          <p:nvPr/>
        </p:nvSpPr>
        <p:spPr>
          <a:xfrm>
            <a:off x="11460480" y="6180892"/>
            <a:ext cx="731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29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64B485-B77B-A02C-4FF6-B06C62AC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C03A8B-9249-7932-1F37-C0213D9E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46EBE18-A100-BF3F-4EE6-55B2755B5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38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65A07D-C17B-E057-C51C-B3DBE240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DBF37-CC8D-5B43-ADF4-BA9274EC5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FE81FF-4DE3-4E77-33F3-4F75773B4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F5647F0-3623-CF64-0CF4-008BA946E691}"/>
              </a:ext>
            </a:extLst>
          </p:cNvPr>
          <p:cNvSpPr txBox="1"/>
          <p:nvPr/>
        </p:nvSpPr>
        <p:spPr>
          <a:xfrm>
            <a:off x="2579370" y="259136"/>
            <a:ext cx="7033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債券報酬率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23CD1FF-F909-0ADF-4EB9-A2673753F6E5}"/>
              </a:ext>
            </a:extLst>
          </p:cNvPr>
          <p:cNvSpPr txBox="1"/>
          <p:nvPr/>
        </p:nvSpPr>
        <p:spPr>
          <a:xfrm>
            <a:off x="81024" y="1203767"/>
            <a:ext cx="121078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ea"/>
              <a:buAutoNum type="ea1Cht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 equation 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ARMA(4,4)</a:t>
            </a:r>
          </a:p>
          <a:p>
            <a:pPr marL="514350" indent="-514350">
              <a:buFont typeface="+mj-lt"/>
              <a:buAutoNum type="ea1Cht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algn="ctr">
              <a:buFont typeface="+mj-lt"/>
              <a:buAutoNum type="ea1Cht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Variance equation</a:t>
            </a:r>
          </a:p>
          <a:p>
            <a:pPr marL="514350" indent="-514350">
              <a:buFont typeface="+mj-lt"/>
              <a:buAutoNum type="ea1Cht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GARCH 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Adjusted Pearson Goodness-of-Fit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出問題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EGARCH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沒有改善，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Sign Bias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也不通過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除了 係數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omega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不顯著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(0.132567)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，其他都沒問題，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-3.7641</a:t>
            </a: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TGARCH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Adjusted Pearson Goodness-of-Fit Test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不通過，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-3.7478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8679DA4-C124-4B22-B9EE-F1819777710A}"/>
              </a:ext>
            </a:extLst>
          </p:cNvPr>
          <p:cNvSpPr txBox="1"/>
          <p:nvPr/>
        </p:nvSpPr>
        <p:spPr>
          <a:xfrm>
            <a:off x="11460480" y="6180892"/>
            <a:ext cx="7315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848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EE691175-0DB6-587B-9E82-A89A582B0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90" y="2060295"/>
            <a:ext cx="5205782" cy="4020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EC9BF15-59CE-A955-B49C-9574B291719D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31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5E9986-AAAF-445A-F818-8970525EB53C}"/>
              </a:ext>
            </a:extLst>
          </p:cNvPr>
          <p:cNvSpPr txBox="1"/>
          <p:nvPr/>
        </p:nvSpPr>
        <p:spPr>
          <a:xfrm>
            <a:off x="-79094" y="365125"/>
            <a:ext cx="123501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債券報酬率 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ARMA(4,4)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原 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TGARCH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4F4237F-CEB6-ED26-2D72-05149130BF46}"/>
              </a:ext>
            </a:extLst>
          </p:cNvPr>
          <p:cNvSpPr txBox="1"/>
          <p:nvPr/>
        </p:nvSpPr>
        <p:spPr>
          <a:xfrm>
            <a:off x="2172969" y="1098148"/>
            <a:ext cx="7846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一周預測 </a:t>
            </a:r>
            <a:r>
              <a:rPr lang="en-US" altLang="zh-TW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(log return)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12289E0-68AC-2586-7257-FF9FA7239EFD}"/>
              </a:ext>
            </a:extLst>
          </p:cNvPr>
          <p:cNvSpPr txBox="1"/>
          <p:nvPr/>
        </p:nvSpPr>
        <p:spPr>
          <a:xfrm>
            <a:off x="7629645" y="2565122"/>
            <a:ext cx="29544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債券</a:t>
            </a:r>
            <a:endParaRPr lang="en-US" altLang="zh-TW" sz="28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5/22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-0.001204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5/23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0.004122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5/24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-0.015745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-0.006634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5/26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0.009806</a:t>
            </a:r>
          </a:p>
        </p:txBody>
      </p:sp>
    </p:spTree>
    <p:extLst>
      <p:ext uri="{BB962C8B-B14F-4D97-AF65-F5344CB8AC3E}">
        <p14:creationId xmlns:p14="http://schemas.microsoft.com/office/powerpoint/2010/main" val="394798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6D28BA0B-9AEC-D221-0696-B3594923B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1" y="2457995"/>
            <a:ext cx="3640840" cy="262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32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BFFA53-F8A6-0A3A-B31C-818E579DA7F8}"/>
              </a:ext>
            </a:extLst>
          </p:cNvPr>
          <p:cNvSpPr txBox="1"/>
          <p:nvPr/>
        </p:nvSpPr>
        <p:spPr>
          <a:xfrm>
            <a:off x="-79095" y="632849"/>
            <a:ext cx="123501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信賴區間與實際值</a:t>
            </a:r>
            <a:endParaRPr lang="en-US" altLang="zh-TW" sz="32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信賴區間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014393-81F6-32F7-C188-AEBA16F6A2A3}"/>
              </a:ext>
            </a:extLst>
          </p:cNvPr>
          <p:cNvSpPr txBox="1"/>
          <p:nvPr/>
        </p:nvSpPr>
        <p:spPr>
          <a:xfrm>
            <a:off x="2999770" y="5788211"/>
            <a:ext cx="6192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黃金、</a:t>
            </a:r>
            <a:r>
              <a:rPr lang="zh-TW" altLang="en-US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比特幣、債券 </a:t>
            </a:r>
            <a:r>
              <a:rPr lang="en-US" altLang="zh-TW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左至右</a:t>
            </a:r>
            <a:r>
              <a:rPr lang="en-US" altLang="zh-TW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皆在信賴區間內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165C3B6-DDBA-4768-7146-9EA4C7E05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79" y="2457995"/>
            <a:ext cx="3640840" cy="262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F2ADEF7-05FD-EEED-151E-6B46DAB31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160" y="2457995"/>
            <a:ext cx="3640840" cy="2629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8851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994084F-9043-C2C8-0411-A7FCA5365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462066"/>
            <a:ext cx="5143500" cy="11715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33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6D9405C-4375-044B-7A25-92FD9C25D791}"/>
              </a:ext>
            </a:extLst>
          </p:cNvPr>
          <p:cNvSpPr txBox="1"/>
          <p:nvPr/>
        </p:nvSpPr>
        <p:spPr>
          <a:xfrm>
            <a:off x="-815050" y="281426"/>
            <a:ext cx="5187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投資組合權重</a:t>
            </a:r>
            <a:endParaRPr lang="en-US" altLang="zh-TW" sz="3600" b="1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8482B8-F9E4-A502-83B2-35272C5079A9}"/>
                  </a:ext>
                </a:extLst>
              </p:cNvPr>
              <p:cNvSpPr txBox="1"/>
              <p:nvPr/>
            </p:nvSpPr>
            <p:spPr>
              <a:xfrm>
                <a:off x="-544977" y="1633641"/>
                <a:ext cx="9234670" cy="1883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3200" dirty="0">
                    <a:solidFill>
                      <a:srgbClr val="F3E8D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黃金權重 </a:t>
                </a:r>
                <a:r>
                  <a:rPr lang="en-US" altLang="zh-TW" sz="3200" dirty="0">
                    <a:solidFill>
                      <a:srgbClr val="F3E8D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=</a:t>
                </a:r>
                <a:r>
                  <a:rPr lang="zh-TW" altLang="en-US" sz="3200" dirty="0">
                    <a:solidFill>
                      <a:srgbClr val="F3E8D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3200" i="1" dirty="0" smtClean="0">
                            <a:solidFill>
                              <a:srgbClr val="F3E8D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TW" sz="3200" dirty="0" smtClean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3200" i="1" smtClean="0">
                                <a:solidFill>
                                  <a:srgbClr val="F3E8DF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黃金收益率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波動率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zh-TW" altLang="en-US" sz="3200" dirty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zh-TW" sz="3200" dirty="0" smtClean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(</m:t>
                        </m:r>
                        <m:f>
                          <m:fPr>
                            <m:ctrlPr>
                              <a:rPr lang="en-US" altLang="zh-TW" sz="3200" i="1" smtClean="0">
                                <a:solidFill>
                                  <a:srgbClr val="F3E8DF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黃金收益率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波動率</m:t>
                            </m:r>
                          </m:den>
                        </m:f>
                        <m:r>
                          <a:rPr lang="zh-TW" altLang="en-US" sz="3200" i="1" dirty="0">
                            <a:solidFill>
                              <a:srgbClr val="F3E8D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sz="3200" i="1" dirty="0" smtClean="0">
                            <a:solidFill>
                              <a:srgbClr val="F3E8D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r>
                          <a:rPr lang="zh-TW" altLang="en-US" sz="3200" i="1" dirty="0">
                            <a:solidFill>
                              <a:srgbClr val="F3E8DF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f>
                          <m:fPr>
                            <m:ctrlPr>
                              <a:rPr lang="en-US" altLang="zh-TW" sz="3200" i="1" smtClean="0">
                                <a:solidFill>
                                  <a:srgbClr val="F3E8DF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比特幣收益率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zh-TW" altLang="en-US" sz="3200" dirty="0" smtClean="0">
                                <a:solidFill>
                                  <a:srgbClr val="F3E8DF"/>
                                </a:solidFill>
                                <a:latin typeface="微軟正黑體" panose="020B0604030504040204" pitchFamily="34" charset="-120"/>
                                <a:ea typeface="微軟正黑體" panose="020B0604030504040204" pitchFamily="34" charset="-120"/>
                              </a:rPr>
                              <m:t>波動率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zh-TW" altLang="en-US" sz="3200" dirty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TW" sz="3200" dirty="0">
                            <a:solidFill>
                              <a:srgbClr val="F3E8DF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3200" dirty="0">
                    <a:solidFill>
                      <a:srgbClr val="F3E8DF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C8482B8-F9E4-A502-83B2-35272C507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4977" y="1633641"/>
                <a:ext cx="9234670" cy="18833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11B52495-111F-9876-5BC9-27EC32FACF14}"/>
              </a:ext>
            </a:extLst>
          </p:cNvPr>
          <p:cNvSpPr txBox="1"/>
          <p:nvPr/>
        </p:nvSpPr>
        <p:spPr>
          <a:xfrm>
            <a:off x="-277910" y="4035339"/>
            <a:ext cx="61519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比特幣權重 = 1 - 黃金權重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8CCBB6D-DF36-16D9-B790-DE6573A4B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" y="5173205"/>
            <a:ext cx="6124575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78FF824-110E-92C4-D820-A84B35DBA8D4}"/>
              </a:ext>
            </a:extLst>
          </p:cNvPr>
          <p:cNvSpPr txBox="1"/>
          <p:nvPr/>
        </p:nvSpPr>
        <p:spPr>
          <a:xfrm>
            <a:off x="7394041" y="3676649"/>
            <a:ext cx="39685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權重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黃金       比特幣</a:t>
            </a:r>
            <a:endParaRPr lang="en-US" altLang="zh-TW" sz="28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5/22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0.995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8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5/23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0.888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0.112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5/24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1.000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0.000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5/25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0.892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0.108</a:t>
            </a:r>
          </a:p>
          <a:p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5/26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0.970</a:t>
            </a:r>
            <a:r>
              <a:rPr lang="zh-TW" altLang="en-US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en-US" altLang="zh-TW" sz="28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0.030</a:t>
            </a:r>
          </a:p>
        </p:txBody>
      </p:sp>
    </p:spTree>
    <p:extLst>
      <p:ext uri="{BB962C8B-B14F-4D97-AF65-F5344CB8AC3E}">
        <p14:creationId xmlns:p14="http://schemas.microsoft.com/office/powerpoint/2010/main" val="1695967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D3776A8-2FC0-5E44-327B-6A9373ACF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12" y="2152520"/>
            <a:ext cx="7893172" cy="135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34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40E86D6-B9DB-465A-2DDA-B3D4FE0A9B41}"/>
              </a:ext>
            </a:extLst>
          </p:cNvPr>
          <p:cNvSpPr txBox="1"/>
          <p:nvPr/>
        </p:nvSpPr>
        <p:spPr>
          <a:xfrm>
            <a:off x="2192918" y="285044"/>
            <a:ext cx="7806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投資組合 </a:t>
            </a:r>
            <a:r>
              <a:rPr lang="en-US" altLang="zh-TW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(log return</a:t>
            </a:r>
            <a:r>
              <a:rPr lang="zh-TW" altLang="en-US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</a:t>
            </a:r>
            <a:r>
              <a:rPr lang="en-US" altLang="zh-TW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0746FC-3024-810A-B3E4-07D53AC71DFF}"/>
              </a:ext>
            </a:extLst>
          </p:cNvPr>
          <p:cNvSpPr txBox="1"/>
          <p:nvPr/>
        </p:nvSpPr>
        <p:spPr>
          <a:xfrm>
            <a:off x="655839" y="1222252"/>
            <a:ext cx="10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黃金權重*黃金預測報酬率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比特幣權重*比特幣預測報酬率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507025-740E-FFA5-EDCB-A13C1D819EA1}"/>
              </a:ext>
            </a:extLst>
          </p:cNvPr>
          <p:cNvSpPr txBox="1"/>
          <p:nvPr/>
        </p:nvSpPr>
        <p:spPr>
          <a:xfrm>
            <a:off x="655839" y="3923787"/>
            <a:ext cx="10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黃金權重*黃金實際報酬率</a:t>
            </a:r>
            <a:r>
              <a:rPr lang="en-US" altLang="zh-TW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比特幣權重*比特幣實際報酬率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9B0A17E-DB31-C422-C979-21AB2497C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58" y="4854055"/>
            <a:ext cx="8003481" cy="1326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652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1DB7659-A2F7-C13E-2E6C-1E0F0038A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36" y="1770417"/>
            <a:ext cx="6260328" cy="4611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35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97A566-A0B3-5718-B78F-F26B549A307E}"/>
              </a:ext>
            </a:extLst>
          </p:cNvPr>
          <p:cNvSpPr txBox="1"/>
          <p:nvPr/>
        </p:nvSpPr>
        <p:spPr>
          <a:xfrm>
            <a:off x="2192918" y="285044"/>
            <a:ext cx="78061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投資組合</a:t>
            </a:r>
            <a:r>
              <a:rPr lang="zh-TW" altLang="en-US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600" b="1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en-US" altLang="zh-TW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</a:t>
            </a:r>
            <a:r>
              <a:rPr lang="en-US" altLang="zh-TW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</a:t>
            </a:r>
            <a:r>
              <a:rPr lang="en-US" altLang="zh-TW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</a:t>
            </a:r>
            <a:r>
              <a:rPr lang="en-US" altLang="zh-TW" sz="32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78801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81DB7659-A2F7-C13E-2E6C-1E0F0038A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36" y="1770417"/>
            <a:ext cx="6260328" cy="4611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35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F97A566-A0B3-5718-B78F-F26B549A307E}"/>
              </a:ext>
            </a:extLst>
          </p:cNvPr>
          <p:cNvSpPr txBox="1"/>
          <p:nvPr/>
        </p:nvSpPr>
        <p:spPr>
          <a:xfrm>
            <a:off x="2192918" y="285044"/>
            <a:ext cx="78061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投資組合</a:t>
            </a:r>
            <a:r>
              <a:rPr lang="zh-TW" altLang="en-US" sz="36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3600" b="1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預測值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實際值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黑實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債券預測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黑虛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債券實際</a:t>
            </a:r>
            <a:r>
              <a:rPr lang="en-US" altLang="zh-TW" sz="24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9D14B4D-B310-0937-6288-C2C4BB17E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36" y="1770416"/>
            <a:ext cx="6260328" cy="46111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614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52C723-FA91-E754-F849-D2A606B6C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26E361-46A9-D707-A085-63438D8EE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10D9FF2-DB31-7B9B-6B34-B67F33A7E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E9F405C-D8EE-C510-E165-06E6EBD07259}"/>
              </a:ext>
            </a:extLst>
          </p:cNvPr>
          <p:cNvSpPr txBox="1"/>
          <p:nvPr/>
        </p:nvSpPr>
        <p:spPr>
          <a:xfrm>
            <a:off x="11430000" y="6180892"/>
            <a:ext cx="762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bg1"/>
                </a:solidFill>
              </a:rPr>
              <a:t>36</a:t>
            </a:r>
            <a:endParaRPr lang="zh-TW" altLang="en-US" sz="3800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9E527AA-A551-DE02-5D1D-ABE3ABDFA43D}"/>
              </a:ext>
            </a:extLst>
          </p:cNvPr>
          <p:cNvSpPr txBox="1"/>
          <p:nvPr/>
        </p:nvSpPr>
        <p:spPr>
          <a:xfrm>
            <a:off x="2192910" y="230188"/>
            <a:ext cx="78061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000" b="1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  <a:endParaRPr lang="en-US" altLang="zh-TW" sz="3200" b="1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7DB510-8B8B-7E67-C45A-128D6AA6CE9D}"/>
              </a:ext>
            </a:extLst>
          </p:cNvPr>
          <p:cNvSpPr txBox="1"/>
          <p:nvPr/>
        </p:nvSpPr>
        <p:spPr>
          <a:xfrm>
            <a:off x="838191" y="1071801"/>
            <a:ext cx="1051559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疫情長期下來對黃金跟比特幣還是有正面影響的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對比特幣後期影響較小，因為有比特幣的交易所倒閉</a:t>
            </a:r>
            <a:endParaRPr lang="en-US" altLang="zh-TW" sz="20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價格不適合做預測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長記憶的黃金還不錯，短記憶比特幣基本上很糟糕</a:t>
            </a:r>
            <a:endParaRPr lang="en-US" altLang="zh-TW" sz="20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單日變動細微，要抓到變化難上加難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以兩年資料預測一周，時間太長相關性本來就不高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資料時間長對於比特幣這類波動比較大的商品表現很差，可以考慮縮短資料範圍</a:t>
            </a:r>
            <a:endParaRPr lang="en-US" altLang="zh-TW" sz="20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直接用的結果雖然很差，但預測結果皆落在信賴區間中，還是可以拿有考慮波動的權重作為投資配置的參考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沒把握就跟著無風險資產</a:t>
            </a:r>
            <a:r>
              <a:rPr lang="en-US" altLang="zh-TW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定存、債券</a:t>
            </a:r>
            <a:r>
              <a:rPr lang="en-US" altLang="zh-TW" sz="20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dirty="0">
                <a:solidFill>
                  <a:srgbClr val="F3E8D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走，長期下來基本比自己亂配好</a:t>
            </a:r>
            <a:endParaRPr lang="en-US" altLang="zh-TW" sz="2400" dirty="0">
              <a:solidFill>
                <a:srgbClr val="F3E8D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1176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0F9AE-07F9-2174-4E7B-DEAF4996E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4572A74-583F-B350-BB02-8B375420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8B76F17-BCFE-3D28-BB4C-38C659B8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D04C7CD-3028-A356-2356-ACE4D92D49B7}"/>
              </a:ext>
            </a:extLst>
          </p:cNvPr>
          <p:cNvSpPr txBox="1"/>
          <p:nvPr/>
        </p:nvSpPr>
        <p:spPr>
          <a:xfrm>
            <a:off x="1524000" y="2875002"/>
            <a:ext cx="9143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謝   謝   大   家</a:t>
            </a:r>
            <a:endParaRPr lang="en-US" altLang="zh-TW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0560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E3E8B-5EB2-F8B7-F331-CC061957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C322B-D37F-DD45-1ADB-C740C3D4F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1B59FD-F207-7831-281E-ECF434232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2E6674-8721-EDB5-C8AA-1D470C16C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09951B-6B66-3704-BEC6-AAD033D82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202F3BD-7108-AF55-3231-EA61F810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83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98726-BB2C-B444-3EE2-FBCEC5A4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54F03F-BB1F-0395-E9E6-82E8DC961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3DEDB6-C26B-0413-0B2D-1804A7D7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67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6DDC92A-0354-EEAA-3727-D28E78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26" y="2511334"/>
            <a:ext cx="5190348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80FCD8-DA3F-CCDC-3443-9C6DA478C225}"/>
              </a:ext>
            </a:extLst>
          </p:cNvPr>
          <p:cNvSpPr txBox="1"/>
          <p:nvPr/>
        </p:nvSpPr>
        <p:spPr>
          <a:xfrm>
            <a:off x="640627" y="1134791"/>
            <a:ext cx="4350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Plot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每日收盤價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49BF37-7ED1-5556-9143-06A2E9C3F6A5}"/>
              </a:ext>
            </a:extLst>
          </p:cNvPr>
          <p:cNvSpPr txBox="1"/>
          <p:nvPr/>
        </p:nvSpPr>
        <p:spPr>
          <a:xfrm>
            <a:off x="1177521" y="2482456"/>
            <a:ext cx="3276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1237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883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95D24E-92D6-DE8F-E5EB-D6259770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41" y="55692"/>
            <a:ext cx="5494914" cy="3808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725B4A-57DD-0708-DC99-0AD89426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41" y="3102015"/>
            <a:ext cx="5494913" cy="3720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E5901A-F1BA-3D91-1EB9-EFB97BD5D2F3}"/>
              </a:ext>
            </a:extLst>
          </p:cNvPr>
          <p:cNvSpPr txBox="1"/>
          <p:nvPr/>
        </p:nvSpPr>
        <p:spPr>
          <a:xfrm flipH="1">
            <a:off x="1705520" y="1715085"/>
            <a:ext cx="222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比特幣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6A057C1-49F3-283D-925D-E41630F44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39" y="55692"/>
            <a:ext cx="5502154" cy="3808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A85967-62D0-74DC-31C7-955BEED21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39" y="3102015"/>
            <a:ext cx="5502154" cy="37277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D4A0D9-95C9-EBAC-53EE-4D87229A242F}"/>
              </a:ext>
            </a:extLst>
          </p:cNvPr>
          <p:cNvSpPr txBox="1"/>
          <p:nvPr/>
        </p:nvSpPr>
        <p:spPr>
          <a:xfrm>
            <a:off x="11633200" y="6180892"/>
            <a:ext cx="55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56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E6DDC92A-0354-EEAA-3727-D28E784DA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426" y="2511334"/>
            <a:ext cx="5190348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80FCD8-DA3F-CCDC-3443-9C6DA478C225}"/>
              </a:ext>
            </a:extLst>
          </p:cNvPr>
          <p:cNvSpPr txBox="1"/>
          <p:nvPr/>
        </p:nvSpPr>
        <p:spPr>
          <a:xfrm>
            <a:off x="640627" y="1134791"/>
            <a:ext cx="4350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Plot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每日收盤價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C49BF37-7ED1-5556-9143-06A2E9C3F6A5}"/>
              </a:ext>
            </a:extLst>
          </p:cNvPr>
          <p:cNvSpPr txBox="1"/>
          <p:nvPr/>
        </p:nvSpPr>
        <p:spPr>
          <a:xfrm>
            <a:off x="1177521" y="2482456"/>
            <a:ext cx="32766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比特幣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751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</a:p>
          <a:p>
            <a:pPr algn="ctr"/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05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 </a:t>
            </a:r>
            <a:endParaRPr lang="en-US" altLang="zh-TW" sz="2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共 </a:t>
            </a:r>
            <a:r>
              <a:rPr lang="en-US" altLang="zh-TW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534 </a:t>
            </a:r>
            <a:r>
              <a:rPr lang="zh-TW" altLang="en-US" sz="2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A95D24E-92D6-DE8F-E5EB-D62597702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41" y="55692"/>
            <a:ext cx="5494914" cy="38080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6B725B4A-57DD-0708-DC99-0AD894261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41" y="3102015"/>
            <a:ext cx="5494913" cy="3720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36E5901A-F1BA-3D91-1EB9-EFB97BD5D2F3}"/>
              </a:ext>
            </a:extLst>
          </p:cNvPr>
          <p:cNvSpPr txBox="1"/>
          <p:nvPr/>
        </p:nvSpPr>
        <p:spPr>
          <a:xfrm flipH="1">
            <a:off x="1705520" y="1715085"/>
            <a:ext cx="222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比特幣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63FB74D2-37D7-4872-18AB-8243364F994F}"/>
              </a:ext>
            </a:extLst>
          </p:cNvPr>
          <p:cNvSpPr txBox="1"/>
          <p:nvPr/>
        </p:nvSpPr>
        <p:spPr>
          <a:xfrm>
            <a:off x="11633200" y="6180892"/>
            <a:ext cx="55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06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26FE4-593E-6944-A8A3-89A36D2F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71163F5-D3CD-8F64-7840-C9277AD95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407" y="1825625"/>
            <a:ext cx="5205185" cy="4351338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4B47EF-B880-1DF9-8B06-1E5DA60B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93C7C0F9-B666-663F-6F53-0D7AADB97436}"/>
              </a:ext>
            </a:extLst>
          </p:cNvPr>
          <p:cNvSpPr txBox="1"/>
          <p:nvPr/>
        </p:nvSpPr>
        <p:spPr>
          <a:xfrm>
            <a:off x="3713624" y="369477"/>
            <a:ext cx="4764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Time Plot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日對數報酬率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BFB807D-27A7-1DA6-73FA-801B48C79B42}"/>
              </a:ext>
            </a:extLst>
          </p:cNvPr>
          <p:cNvSpPr txBox="1"/>
          <p:nvPr/>
        </p:nvSpPr>
        <p:spPr>
          <a:xfrm flipH="1">
            <a:off x="4981063" y="979876"/>
            <a:ext cx="222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黃金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比特幣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20A41DF-2CA8-6576-1F48-632A7DB34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00" y="1552377"/>
            <a:ext cx="4283923" cy="35811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094CEB-D43A-A296-4D75-3143B68BF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20" y="1547878"/>
            <a:ext cx="4292279" cy="35665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A66B574-8036-65FE-FDF1-F95A21E89F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44"/>
          <a:stretch/>
        </p:blipFill>
        <p:spPr>
          <a:xfrm>
            <a:off x="1167100" y="4800308"/>
            <a:ext cx="4283923" cy="1858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E7CFE4C-984C-DCE8-777C-112CDC0B17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72"/>
          <a:stretch/>
        </p:blipFill>
        <p:spPr>
          <a:xfrm>
            <a:off x="6732620" y="4778840"/>
            <a:ext cx="4292279" cy="1901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C8A2547A-8AEF-897F-F710-188F0EF93A9E}"/>
              </a:ext>
            </a:extLst>
          </p:cNvPr>
          <p:cNvSpPr txBox="1"/>
          <p:nvPr/>
        </p:nvSpPr>
        <p:spPr>
          <a:xfrm flipH="1">
            <a:off x="8878759" y="6341911"/>
            <a:ext cx="23303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ADF</a:t>
            </a:r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 : </a:t>
            </a:r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皆不用差分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ECD95E5-9ED8-30EB-8202-89C32FED0FEA}"/>
              </a:ext>
            </a:extLst>
          </p:cNvPr>
          <p:cNvSpPr txBox="1"/>
          <p:nvPr/>
        </p:nvSpPr>
        <p:spPr>
          <a:xfrm flipH="1">
            <a:off x="1772391" y="1655963"/>
            <a:ext cx="2001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看起來皆沒有趨勢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BEF779-DB94-1756-96CE-94F457A911BA}"/>
              </a:ext>
            </a:extLst>
          </p:cNvPr>
          <p:cNvSpPr/>
          <p:nvPr/>
        </p:nvSpPr>
        <p:spPr>
          <a:xfrm>
            <a:off x="1307939" y="6211688"/>
            <a:ext cx="937550" cy="424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A3E8A5F-2E5D-E221-9789-F6821271D8B2}"/>
              </a:ext>
            </a:extLst>
          </p:cNvPr>
          <p:cNvSpPr/>
          <p:nvPr/>
        </p:nvSpPr>
        <p:spPr>
          <a:xfrm>
            <a:off x="6877935" y="6234571"/>
            <a:ext cx="937550" cy="424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17F8E2C-F9DC-D766-77C7-CECECE7A8400}"/>
              </a:ext>
            </a:extLst>
          </p:cNvPr>
          <p:cNvSpPr txBox="1"/>
          <p:nvPr/>
        </p:nvSpPr>
        <p:spPr>
          <a:xfrm>
            <a:off x="11633200" y="6180892"/>
            <a:ext cx="558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  <a:endParaRPr lang="zh-TW" altLang="en-US" sz="3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57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978</Words>
  <Application>Microsoft Office PowerPoint</Application>
  <PresentationFormat>寬螢幕</PresentationFormat>
  <Paragraphs>198</Paragraphs>
  <Slides>38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4" baseType="lpstr">
      <vt:lpstr>微軟正黑體</vt:lpstr>
      <vt:lpstr>Arial</vt:lpstr>
      <vt:lpstr>Calibri</vt:lpstr>
      <vt:lpstr>Calibri Light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B082040005</dc:creator>
  <cp:lastModifiedBy>B082040005</cp:lastModifiedBy>
  <cp:revision>19</cp:revision>
  <dcterms:created xsi:type="dcterms:W3CDTF">2023-06-04T11:27:33Z</dcterms:created>
  <dcterms:modified xsi:type="dcterms:W3CDTF">2023-06-05T12:10:00Z</dcterms:modified>
</cp:coreProperties>
</file>